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4" r:id="rId1"/>
  </p:sldMasterIdLst>
  <p:sldIdLst>
    <p:sldId id="256" r:id="rId2"/>
    <p:sldId id="257" r:id="rId3"/>
    <p:sldId id="286" r:id="rId4"/>
    <p:sldId id="279" r:id="rId5"/>
    <p:sldId id="287" r:id="rId6"/>
    <p:sldId id="288" r:id="rId7"/>
    <p:sldId id="292" r:id="rId8"/>
    <p:sldId id="258" r:id="rId9"/>
    <p:sldId id="261" r:id="rId10"/>
    <p:sldId id="262" r:id="rId11"/>
    <p:sldId id="264" r:id="rId12"/>
    <p:sldId id="271" r:id="rId13"/>
    <p:sldId id="280" r:id="rId14"/>
    <p:sldId id="294" r:id="rId15"/>
    <p:sldId id="259" r:id="rId16"/>
    <p:sldId id="277" r:id="rId17"/>
    <p:sldId id="281" r:id="rId18"/>
    <p:sldId id="289" r:id="rId19"/>
    <p:sldId id="260" r:id="rId20"/>
    <p:sldId id="265" r:id="rId21"/>
    <p:sldId id="282" r:id="rId22"/>
    <p:sldId id="290" r:id="rId23"/>
    <p:sldId id="263" r:id="rId24"/>
    <p:sldId id="266" r:id="rId25"/>
    <p:sldId id="283" r:id="rId26"/>
    <p:sldId id="291" r:id="rId27"/>
    <p:sldId id="267" r:id="rId28"/>
    <p:sldId id="268" r:id="rId29"/>
    <p:sldId id="284" r:id="rId30"/>
    <p:sldId id="269" r:id="rId31"/>
    <p:sldId id="278" r:id="rId32"/>
    <p:sldId id="276" r:id="rId33"/>
    <p:sldId id="274" r:id="rId34"/>
    <p:sldId id="270" r:id="rId35"/>
    <p:sldId id="272" r:id="rId36"/>
    <p:sldId id="285" r:id="rId37"/>
    <p:sldId id="293" r:id="rId38"/>
    <p:sldId id="273" r:id="rId39"/>
    <p:sldId id="275" r:id="rId40"/>
    <p:sldId id="29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5" d="100"/>
          <a:sy n="75" d="100"/>
        </p:scale>
        <p:origin x="-904" y="-120"/>
      </p:cViewPr>
      <p:guideLst>
        <p:guide orient="horz" pos="2160"/>
        <p:guide pos="2880"/>
      </p:guideLst>
    </p:cSldViewPr>
  </p:slideViewPr>
  <p:notesTextViewPr>
    <p:cViewPr>
      <p:scale>
        <a:sx n="100" d="100"/>
        <a:sy n="100" d="100"/>
      </p:scale>
      <p:origin x="0" y="0"/>
    </p:cViewPr>
  </p:notesTextViewPr>
  <p:sorterViewPr>
    <p:cViewPr>
      <p:scale>
        <a:sx n="141" d="100"/>
        <a:sy n="141" d="100"/>
      </p:scale>
      <p:origin x="0" y="10896"/>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0A98AF03-7270-45C2-A683-C5E353EF01A5}" type="datetime4">
              <a:rPr lang="en-US" smtClean="0"/>
              <a:pPr/>
              <a:t>May 24, 2013</a:t>
            </a:fld>
            <a:endParaRPr lang="en-US" dirty="0"/>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2FB5AFD-D735-4504-A039-ADEBB6448D55}" type="datetime4">
              <a:rPr lang="en-US" smtClean="0"/>
              <a:pPr/>
              <a:t>May 24,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B5C8118-FB93-4E87-B380-0175F2FE2167}" type="datetime4">
              <a:rPr lang="en-US" smtClean="0"/>
              <a:pPr/>
              <a:t>May 24,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A93482-8E69-40F7-BCAD-5662A6CADB27}" type="datetime4">
              <a:rPr lang="en-US" smtClean="0"/>
              <a:pPr/>
              <a:t>May 24,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7EAE1-CAAC-4AEF-919E-158692B1E55E}" type="datetime4">
              <a:rPr lang="en-US" smtClean="0"/>
              <a:pPr/>
              <a:t>May 24, 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9525A706-D8F2-4D1A-855A-CADC92600C26}" type="datetime4">
              <a:rPr lang="en-US" smtClean="0"/>
              <a:pPr/>
              <a:t>May 24, 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37D5FE-740C-46F5-801A-FA5477D9711F}"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9B4F123-1704-49AC-9D15-C4B1462B8014}" type="datetime4">
              <a:rPr lang="en-US" smtClean="0"/>
              <a:pPr/>
              <a:t>May 24, 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37D5FE-740C-46F5-801A-FA5477D9711F}"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127EC2-47FB-48A1-8644-C8A81DDAA119}" type="datetime4">
              <a:rPr lang="en-US" smtClean="0"/>
              <a:pPr/>
              <a:t>May 24, 2013</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EC3ED-7435-49F9-84C8-03CCA2F8DEDB}" type="datetime4">
              <a:rPr lang="en-US" smtClean="0"/>
              <a:pPr/>
              <a:t>May 24, 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37D5FE-740C-46F5-801A-FA5477D971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3FC49BF1-FCD3-4395-8FF6-0047AF66228E}" type="datetime4">
              <a:rPr lang="en-US" smtClean="0"/>
              <a:pPr/>
              <a:t>May 24, 2013</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8B37D5FE-740C-46F5-801A-FA5477D9711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CA861222-2C8B-4501-BE87-6797EC025925}" type="datetime4">
              <a:rPr lang="en-US" smtClean="0"/>
              <a:pPr/>
              <a:t>May 24, 2013</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8B37D5FE-740C-46F5-801A-FA5477D971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6C01193-8287-4834-A286-6B880643E934}" type="datetime4">
              <a:rPr lang="en-US" smtClean="0"/>
              <a:pPr/>
              <a:t>May 24, 2013</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8B37D5FE-740C-46F5-801A-FA5477D9711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Library &amp; Research Skills Proficiency: 1oth Grade</a:t>
            </a:r>
            <a:endParaRPr lang="en-US" dirty="0"/>
          </a:p>
        </p:txBody>
      </p:sp>
      <p:sp>
        <p:nvSpPr>
          <p:cNvPr id="3" name="Subtitle 2"/>
          <p:cNvSpPr>
            <a:spLocks noGrp="1"/>
          </p:cNvSpPr>
          <p:nvPr>
            <p:ph type="subTitle" idx="1"/>
          </p:nvPr>
        </p:nvSpPr>
        <p:spPr/>
        <p:txBody>
          <a:bodyPr>
            <a:normAutofit fontScale="92500" lnSpcReduction="10000"/>
          </a:bodyPr>
          <a:lstStyle/>
          <a:p>
            <a:r>
              <a:rPr lang="en-US" dirty="0" err="1" smtClean="0"/>
              <a:t>Deeth</a:t>
            </a:r>
            <a:r>
              <a:rPr lang="en-US" dirty="0" smtClean="0"/>
              <a:t> Ellis &amp; Lisa Rogers</a:t>
            </a:r>
          </a:p>
          <a:p>
            <a:r>
              <a:rPr lang="en-US" dirty="0" err="1" smtClean="0"/>
              <a:t>Wilbury</a:t>
            </a:r>
            <a:r>
              <a:rPr lang="en-US" dirty="0" smtClean="0"/>
              <a:t> Crockett Library</a:t>
            </a:r>
          </a:p>
          <a:p>
            <a:r>
              <a:rPr lang="en-US" dirty="0" smtClean="0"/>
              <a:t>Wellesley High School</a:t>
            </a:r>
          </a:p>
          <a:p>
            <a:r>
              <a:rPr lang="en-US" dirty="0" smtClean="0"/>
              <a:t>May 24, 2013</a:t>
            </a:r>
            <a:endParaRPr lang="en-US" dirty="0"/>
          </a:p>
        </p:txBody>
      </p:sp>
    </p:spTree>
    <p:extLst>
      <p:ext uri="{BB962C8B-B14F-4D97-AF65-F5344CB8AC3E}">
        <p14:creationId xmlns:p14="http://schemas.microsoft.com/office/powerpoint/2010/main" val="105670083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8. Taking everything you know about the culture of Islam into consideration, what resource would you use to begin your research if you were looking for factual information on the religious and political history of the culture.</a:t>
            </a:r>
          </a:p>
        </p:txBody>
      </p:sp>
      <p:pic>
        <p:nvPicPr>
          <p:cNvPr id="4" name="Content Placeholder 3" descr="Screen shot 2013-05-21 at 12.28.37 PM.png"/>
          <p:cNvPicPr>
            <a:picLocks noGrp="1" noChangeAspect="1"/>
          </p:cNvPicPr>
          <p:nvPr>
            <p:ph idx="1"/>
          </p:nvPr>
        </p:nvPicPr>
        <p:blipFill>
          <a:blip r:embed="rId2">
            <a:extLst>
              <a:ext uri="{28A0092B-C50C-407E-A947-70E740481C1C}">
                <a14:useLocalDpi xmlns:a14="http://schemas.microsoft.com/office/drawing/2010/main" val="0"/>
              </a:ext>
            </a:extLst>
          </a:blip>
          <a:srcRect t="2924" b="2924"/>
          <a:stretch>
            <a:fillRect/>
          </a:stretch>
        </p:blipFill>
        <p:spPr>
          <a:xfrm>
            <a:off x="1463675" y="2520950"/>
            <a:ext cx="6196013" cy="3201988"/>
          </a:xfrm>
        </p:spPr>
      </p:pic>
    </p:spTree>
    <p:extLst>
      <p:ext uri="{BB962C8B-B14F-4D97-AF65-F5344CB8AC3E}">
        <p14:creationId xmlns:p14="http://schemas.microsoft.com/office/powerpoint/2010/main" val="38699592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t>9. If you are assigned to write a persuasive paper on the merits of the European Union, a topic with which you are unfamiliar, which of the following is the best starting point for basic background information?</a:t>
            </a:r>
          </a:p>
        </p:txBody>
      </p:sp>
      <p:pic>
        <p:nvPicPr>
          <p:cNvPr id="4" name="Content Placeholder 3" descr="Screen shot 2013-05-21 at 12.33.32 PM.png"/>
          <p:cNvPicPr>
            <a:picLocks noGrp="1" noChangeAspect="1"/>
          </p:cNvPicPr>
          <p:nvPr>
            <p:ph idx="1"/>
          </p:nvPr>
        </p:nvPicPr>
        <p:blipFill>
          <a:blip r:embed="rId2">
            <a:extLst>
              <a:ext uri="{28A0092B-C50C-407E-A947-70E740481C1C}">
                <a14:useLocalDpi xmlns:a14="http://schemas.microsoft.com/office/drawing/2010/main" val="0"/>
              </a:ext>
            </a:extLst>
          </a:blip>
          <a:srcRect t="5702" b="5702"/>
          <a:stretch>
            <a:fillRect/>
          </a:stretch>
        </p:blipFill>
        <p:spPr>
          <a:xfrm>
            <a:off x="1463040" y="2344615"/>
            <a:ext cx="6196405" cy="3378454"/>
          </a:xfrm>
        </p:spPr>
      </p:pic>
    </p:spTree>
    <p:extLst>
      <p:ext uri="{BB962C8B-B14F-4D97-AF65-F5344CB8AC3E}">
        <p14:creationId xmlns:p14="http://schemas.microsoft.com/office/powerpoint/2010/main" val="108628447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17. What does it mean to paraphrase? </a:t>
            </a:r>
          </a:p>
        </p:txBody>
      </p:sp>
      <p:pic>
        <p:nvPicPr>
          <p:cNvPr id="4" name="Content Placeholder 3" descr="Screen shot 2013-05-21 at 12.56.13 PM.png"/>
          <p:cNvPicPr>
            <a:picLocks noGrp="1" noChangeAspect="1"/>
          </p:cNvPicPr>
          <p:nvPr>
            <p:ph idx="1"/>
          </p:nvPr>
        </p:nvPicPr>
        <p:blipFill>
          <a:blip r:embed="rId2">
            <a:extLst>
              <a:ext uri="{28A0092B-C50C-407E-A947-70E740481C1C}">
                <a14:useLocalDpi xmlns:a14="http://schemas.microsoft.com/office/drawing/2010/main" val="0"/>
              </a:ext>
            </a:extLst>
          </a:blip>
          <a:srcRect t="1077" b="1077"/>
          <a:stretch>
            <a:fillRect/>
          </a:stretch>
        </p:blipFill>
        <p:spPr/>
      </p:pic>
    </p:spTree>
    <p:extLst>
      <p:ext uri="{BB962C8B-B14F-4D97-AF65-F5344CB8AC3E}">
        <p14:creationId xmlns:p14="http://schemas.microsoft.com/office/powerpoint/2010/main" val="189830766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
            </a:r>
            <a:br>
              <a:rPr lang="en-US" dirty="0"/>
            </a:br>
            <a:r>
              <a:rPr lang="en-US" dirty="0" smtClean="0"/>
              <a:t>Fiction</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8274228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 Material in the Library</a:t>
            </a:r>
            <a:endParaRPr lang="en-US" dirty="0"/>
          </a:p>
        </p:txBody>
      </p:sp>
      <p:sp>
        <p:nvSpPr>
          <p:cNvPr id="3" name="Content Placeholder 2"/>
          <p:cNvSpPr>
            <a:spLocks noGrp="1"/>
          </p:cNvSpPr>
          <p:nvPr>
            <p:ph idx="1"/>
          </p:nvPr>
        </p:nvSpPr>
        <p:spPr/>
        <p:txBody>
          <a:bodyPr/>
          <a:lstStyle/>
          <a:p>
            <a:r>
              <a:rPr lang="en-US" dirty="0" smtClean="0"/>
              <a:t>Students struggle to find material on the shelves using a call number.</a:t>
            </a:r>
          </a:p>
          <a:p>
            <a:r>
              <a:rPr lang="en-US" dirty="0" smtClean="0"/>
              <a:t>Students do not understand what a call represents.</a:t>
            </a:r>
          </a:p>
          <a:p>
            <a:r>
              <a:rPr lang="en-US" dirty="0" smtClean="0"/>
              <a:t>Students rarely browse the library shelves during initial research.</a:t>
            </a:r>
            <a:endParaRPr lang="en-US" dirty="0"/>
          </a:p>
        </p:txBody>
      </p:sp>
    </p:spTree>
    <p:extLst>
      <p:ext uri="{BB962C8B-B14F-4D97-AF65-F5344CB8AC3E}">
        <p14:creationId xmlns:p14="http://schemas.microsoft.com/office/powerpoint/2010/main" val="125673399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3. How did you select which author to read for author thesis this year? Check all that apply</a:t>
            </a:r>
          </a:p>
        </p:txBody>
      </p:sp>
      <p:pic>
        <p:nvPicPr>
          <p:cNvPr id="4" name="Content Placeholder 3" descr="Screen shot 2013-05-21 at 11.46.05 AM.png"/>
          <p:cNvPicPr>
            <a:picLocks noGrp="1" noChangeAspect="1"/>
          </p:cNvPicPr>
          <p:nvPr>
            <p:ph idx="1"/>
          </p:nvPr>
        </p:nvPicPr>
        <p:blipFill>
          <a:blip r:embed="rId2">
            <a:extLst>
              <a:ext uri="{28A0092B-C50C-407E-A947-70E740481C1C}">
                <a14:useLocalDpi xmlns:a14="http://schemas.microsoft.com/office/drawing/2010/main" val="0"/>
              </a:ext>
            </a:extLst>
          </a:blip>
          <a:srcRect t="10077" b="10077"/>
          <a:stretch>
            <a:fillRect/>
          </a:stretch>
        </p:blipFill>
        <p:spPr/>
      </p:pic>
    </p:spTree>
    <p:extLst>
      <p:ext uri="{BB962C8B-B14F-4D97-AF65-F5344CB8AC3E}">
        <p14:creationId xmlns:p14="http://schemas.microsoft.com/office/powerpoint/2010/main" val="286365732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26. If you are searching for novels by Sherman </a:t>
            </a:r>
            <a:r>
              <a:rPr lang="en-US" sz="2400" dirty="0" err="1"/>
              <a:t>Alexie</a:t>
            </a:r>
            <a:r>
              <a:rPr lang="en-US" sz="2400" dirty="0"/>
              <a:t>, which title and call number indicate a work that might be a novel? Select one. </a:t>
            </a:r>
          </a:p>
        </p:txBody>
      </p:sp>
      <p:pic>
        <p:nvPicPr>
          <p:cNvPr id="4" name="Content Placeholder 3" descr="Screen shot 2013-05-21 at 1.18.36 PM.png"/>
          <p:cNvPicPr>
            <a:picLocks noGrp="1" noChangeAspect="1"/>
          </p:cNvPicPr>
          <p:nvPr>
            <p:ph idx="1"/>
          </p:nvPr>
        </p:nvPicPr>
        <p:blipFill>
          <a:blip r:embed="rId2">
            <a:extLst>
              <a:ext uri="{28A0092B-C50C-407E-A947-70E740481C1C}">
                <a14:useLocalDpi xmlns:a14="http://schemas.microsoft.com/office/drawing/2010/main" val="0"/>
              </a:ext>
            </a:extLst>
          </a:blip>
          <a:srcRect t="-7050" b="-7050"/>
          <a:stretch>
            <a:fillRect/>
          </a:stretch>
        </p:blipFill>
        <p:spPr/>
      </p:pic>
    </p:spTree>
    <p:extLst>
      <p:ext uri="{BB962C8B-B14F-4D97-AF65-F5344CB8AC3E}">
        <p14:creationId xmlns:p14="http://schemas.microsoft.com/office/powerpoint/2010/main" val="359563070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Search</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94928977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Discoveries</a:t>
            </a:r>
            <a:endParaRPr lang="en-US" dirty="0"/>
          </a:p>
        </p:txBody>
      </p:sp>
      <p:sp>
        <p:nvSpPr>
          <p:cNvPr id="3" name="Content Placeholder 2"/>
          <p:cNvSpPr>
            <a:spLocks noGrp="1"/>
          </p:cNvSpPr>
          <p:nvPr>
            <p:ph idx="1"/>
          </p:nvPr>
        </p:nvSpPr>
        <p:spPr/>
        <p:txBody>
          <a:bodyPr/>
          <a:lstStyle/>
          <a:p>
            <a:r>
              <a:rPr lang="en-US" dirty="0" smtClean="0"/>
              <a:t>Many students (over 40%) do not use advanced search techniques.</a:t>
            </a:r>
          </a:p>
          <a:p>
            <a:r>
              <a:rPr lang="en-US" dirty="0" smtClean="0"/>
              <a:t>Google results differ on search history.</a:t>
            </a:r>
          </a:p>
          <a:p>
            <a:r>
              <a:rPr lang="en-US" dirty="0" smtClean="0"/>
              <a:t>Students continue to choose to search Google on topics such as Islam.</a:t>
            </a:r>
          </a:p>
          <a:p>
            <a:endParaRPr lang="en-US" dirty="0" smtClean="0"/>
          </a:p>
          <a:p>
            <a:endParaRPr lang="en-US" dirty="0"/>
          </a:p>
        </p:txBody>
      </p:sp>
    </p:spTree>
    <p:extLst>
      <p:ext uri="{BB962C8B-B14F-4D97-AF65-F5344CB8AC3E}">
        <p14:creationId xmlns:p14="http://schemas.microsoft.com/office/powerpoint/2010/main" val="242000225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5. Which of the following is a strategy you have used to narrow your results on a Google </a:t>
            </a:r>
            <a:r>
              <a:rPr lang="en-US" sz="3200" dirty="0" smtClean="0"/>
              <a:t>search?</a:t>
            </a:r>
            <a:endParaRPr lang="en-US" sz="3200" dirty="0"/>
          </a:p>
        </p:txBody>
      </p:sp>
      <p:pic>
        <p:nvPicPr>
          <p:cNvPr id="4" name="Content Placeholder 3" descr="Screen shot 2013-05-21 at 12.25.16 PM.png"/>
          <p:cNvPicPr>
            <a:picLocks noGrp="1" noChangeAspect="1"/>
          </p:cNvPicPr>
          <p:nvPr>
            <p:ph idx="1"/>
          </p:nvPr>
        </p:nvPicPr>
        <p:blipFill>
          <a:blip r:embed="rId2">
            <a:extLst>
              <a:ext uri="{28A0092B-C50C-407E-A947-70E740481C1C}">
                <a14:useLocalDpi xmlns:a14="http://schemas.microsoft.com/office/drawing/2010/main" val="0"/>
              </a:ext>
            </a:extLst>
          </a:blip>
          <a:srcRect t="8875" b="8875"/>
          <a:stretch>
            <a:fillRect/>
          </a:stretch>
        </p:blipFill>
        <p:spPr/>
      </p:pic>
    </p:spTree>
    <p:extLst>
      <p:ext uri="{BB962C8B-B14F-4D97-AF65-F5344CB8AC3E}">
        <p14:creationId xmlns:p14="http://schemas.microsoft.com/office/powerpoint/2010/main" val="224344950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of Proficiency</a:t>
            </a:r>
            <a:endParaRPr lang="en-US" dirty="0"/>
          </a:p>
        </p:txBody>
      </p:sp>
      <p:sp>
        <p:nvSpPr>
          <p:cNvPr id="3" name="Content Placeholder 2"/>
          <p:cNvSpPr>
            <a:spLocks noGrp="1"/>
          </p:cNvSpPr>
          <p:nvPr>
            <p:ph idx="1"/>
          </p:nvPr>
        </p:nvSpPr>
        <p:spPr/>
        <p:txBody>
          <a:bodyPr/>
          <a:lstStyle/>
          <a:p>
            <a:r>
              <a:rPr lang="en-US" dirty="0" smtClean="0"/>
              <a:t> 100% of 10</a:t>
            </a:r>
            <a:r>
              <a:rPr lang="en-US" baseline="30000" dirty="0" smtClean="0"/>
              <a:t>th</a:t>
            </a:r>
            <a:r>
              <a:rPr lang="en-US" dirty="0" smtClean="0"/>
              <a:t> graders participate.</a:t>
            </a:r>
          </a:p>
          <a:p>
            <a:r>
              <a:rPr lang="en-US" dirty="0"/>
              <a:t> </a:t>
            </a:r>
            <a:r>
              <a:rPr lang="en-US" dirty="0" smtClean="0"/>
              <a:t>Identify larger trends in research abilities.</a:t>
            </a:r>
          </a:p>
          <a:p>
            <a:r>
              <a:rPr lang="en-US" dirty="0" smtClean="0"/>
              <a:t> Make recommendations for teaching and instruction to improve skills.</a:t>
            </a:r>
          </a:p>
          <a:p>
            <a:r>
              <a:rPr lang="en-US" dirty="0"/>
              <a:t> </a:t>
            </a:r>
            <a:r>
              <a:rPr lang="en-US" dirty="0" smtClean="0"/>
              <a:t>Identify students who might need additional help.</a:t>
            </a:r>
          </a:p>
          <a:p>
            <a:r>
              <a:rPr lang="en-US" dirty="0" smtClean="0"/>
              <a:t> Present findings to teachers/administrators to inform instruction in 2013-2014.</a:t>
            </a:r>
          </a:p>
        </p:txBody>
      </p:sp>
    </p:spTree>
    <p:extLst>
      <p:ext uri="{BB962C8B-B14F-4D97-AF65-F5344CB8AC3E}">
        <p14:creationId xmlns:p14="http://schemas.microsoft.com/office/powerpoint/2010/main" val="116944071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11. Check all the ways you would limit search results to college or university websites using a search engine?</a:t>
            </a:r>
          </a:p>
        </p:txBody>
      </p:sp>
      <p:pic>
        <p:nvPicPr>
          <p:cNvPr id="4" name="Content Placeholder 3" descr="Screen shot 2013-05-21 at 12.38.14 PM.png"/>
          <p:cNvPicPr>
            <a:picLocks noGrp="1" noChangeAspect="1"/>
          </p:cNvPicPr>
          <p:nvPr>
            <p:ph idx="1"/>
          </p:nvPr>
        </p:nvPicPr>
        <p:blipFill>
          <a:blip r:embed="rId2">
            <a:extLst>
              <a:ext uri="{28A0092B-C50C-407E-A947-70E740481C1C}">
                <a14:useLocalDpi xmlns:a14="http://schemas.microsoft.com/office/drawing/2010/main" val="0"/>
              </a:ext>
            </a:extLst>
          </a:blip>
          <a:srcRect t="-2388" b="-2388"/>
          <a:stretch>
            <a:fillRect/>
          </a:stretch>
        </p:blipFill>
        <p:spPr>
          <a:xfrm>
            <a:off x="1463675" y="2286000"/>
            <a:ext cx="6196013" cy="3436938"/>
          </a:xfrm>
        </p:spPr>
      </p:pic>
    </p:spTree>
    <p:extLst>
      <p:ext uri="{BB962C8B-B14F-4D97-AF65-F5344CB8AC3E}">
        <p14:creationId xmlns:p14="http://schemas.microsoft.com/office/powerpoint/2010/main" val="130508442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a:t/>
            </a:r>
            <a:br>
              <a:rPr lang="en-US" dirty="0"/>
            </a:br>
            <a:r>
              <a:rPr lang="en-US" dirty="0" smtClean="0"/>
              <a:t>Bias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7649743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Bias: Discoveries</a:t>
            </a:r>
            <a:endParaRPr lang="en-US" dirty="0"/>
          </a:p>
        </p:txBody>
      </p:sp>
      <p:sp>
        <p:nvSpPr>
          <p:cNvPr id="3" name="Content Placeholder 2"/>
          <p:cNvSpPr>
            <a:spLocks noGrp="1"/>
          </p:cNvSpPr>
          <p:nvPr>
            <p:ph idx="1"/>
          </p:nvPr>
        </p:nvSpPr>
        <p:spPr/>
        <p:txBody>
          <a:bodyPr/>
          <a:lstStyle/>
          <a:p>
            <a:r>
              <a:rPr lang="en-US" dirty="0" smtClean="0"/>
              <a:t>Most students understand the meaning of biased information.</a:t>
            </a:r>
          </a:p>
          <a:p>
            <a:r>
              <a:rPr lang="en-US" dirty="0" smtClean="0"/>
              <a:t>Majority of students would turn to library resources (databases) for “unbiased” information.</a:t>
            </a:r>
          </a:p>
          <a:p>
            <a:r>
              <a:rPr lang="en-US" dirty="0" smtClean="0"/>
              <a:t>Many would still choose Google to research Islam.</a:t>
            </a:r>
            <a:endParaRPr lang="en-US" dirty="0"/>
          </a:p>
        </p:txBody>
      </p:sp>
    </p:spTree>
    <p:extLst>
      <p:ext uri="{BB962C8B-B14F-4D97-AF65-F5344CB8AC3E}">
        <p14:creationId xmlns:p14="http://schemas.microsoft.com/office/powerpoint/2010/main" val="208054416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600" dirty="0"/>
              <a:t>10. If you are exploring the effect of the travel and tourism industry on pollution in Alaska, what unbiased source would you start with? </a:t>
            </a:r>
          </a:p>
        </p:txBody>
      </p:sp>
      <p:pic>
        <p:nvPicPr>
          <p:cNvPr id="4" name="Content Placeholder 3" descr="Screen shot 2013-05-21 at 12.37.02 PM.png"/>
          <p:cNvPicPr>
            <a:picLocks noGrp="1" noChangeAspect="1"/>
          </p:cNvPicPr>
          <p:nvPr>
            <p:ph idx="1"/>
          </p:nvPr>
        </p:nvPicPr>
        <p:blipFill>
          <a:blip r:embed="rId2">
            <a:extLst>
              <a:ext uri="{28A0092B-C50C-407E-A947-70E740481C1C}">
                <a14:useLocalDpi xmlns:a14="http://schemas.microsoft.com/office/drawing/2010/main" val="0"/>
              </a:ext>
            </a:extLst>
          </a:blip>
          <a:srcRect t="2989" b="2989"/>
          <a:stretch>
            <a:fillRect/>
          </a:stretch>
        </p:blipFill>
        <p:spPr/>
      </p:pic>
    </p:spTree>
    <p:extLst>
      <p:ext uri="{BB962C8B-B14F-4D97-AF65-F5344CB8AC3E}">
        <p14:creationId xmlns:p14="http://schemas.microsoft.com/office/powerpoint/2010/main" val="258954772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12. When someone is presenting a biased opinion, they are</a:t>
            </a:r>
            <a:r>
              <a:rPr lang="en-US" sz="2800" dirty="0" smtClean="0"/>
              <a:t>:</a:t>
            </a:r>
            <a:endParaRPr lang="en-US" sz="2800" dirty="0"/>
          </a:p>
        </p:txBody>
      </p:sp>
      <p:pic>
        <p:nvPicPr>
          <p:cNvPr id="4" name="Content Placeholder 3" descr="Screen shot 2013-05-21 at 12.47.33 PM.png"/>
          <p:cNvPicPr>
            <a:picLocks noGrp="1" noChangeAspect="1"/>
          </p:cNvPicPr>
          <p:nvPr>
            <p:ph idx="1"/>
          </p:nvPr>
        </p:nvPicPr>
        <p:blipFill>
          <a:blip r:embed="rId2">
            <a:extLst>
              <a:ext uri="{28A0092B-C50C-407E-A947-70E740481C1C}">
                <a14:useLocalDpi xmlns:a14="http://schemas.microsoft.com/office/drawing/2010/main" val="0"/>
              </a:ext>
            </a:extLst>
          </a:blip>
          <a:srcRect t="1622" b="1622"/>
          <a:stretch>
            <a:fillRect/>
          </a:stretch>
        </p:blipFill>
        <p:spPr/>
      </p:pic>
    </p:spTree>
    <p:extLst>
      <p:ext uri="{BB962C8B-B14F-4D97-AF65-F5344CB8AC3E}">
        <p14:creationId xmlns:p14="http://schemas.microsoft.com/office/powerpoint/2010/main" val="2874122533"/>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Primary Sources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271316272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Primary Sources: Discoveries</a:t>
            </a:r>
            <a:endParaRPr lang="en-US" dirty="0"/>
          </a:p>
        </p:txBody>
      </p:sp>
      <p:sp>
        <p:nvSpPr>
          <p:cNvPr id="3" name="Content Placeholder 2"/>
          <p:cNvSpPr>
            <a:spLocks noGrp="1"/>
          </p:cNvSpPr>
          <p:nvPr>
            <p:ph idx="1"/>
          </p:nvPr>
        </p:nvSpPr>
        <p:spPr/>
        <p:txBody>
          <a:bodyPr/>
          <a:lstStyle/>
          <a:p>
            <a:r>
              <a:rPr lang="en-US" dirty="0" smtClean="0"/>
              <a:t>Majority know what a primary source is.</a:t>
            </a:r>
          </a:p>
          <a:p>
            <a:r>
              <a:rPr lang="en-US" dirty="0" smtClean="0"/>
              <a:t>Students have weak strategies for locating primary sources.</a:t>
            </a:r>
          </a:p>
          <a:p>
            <a:r>
              <a:rPr lang="en-US" dirty="0" smtClean="0"/>
              <a:t>Half of the students would seek an online book to confirm a quote.</a:t>
            </a:r>
          </a:p>
          <a:p>
            <a:endParaRPr lang="en-US" dirty="0"/>
          </a:p>
        </p:txBody>
      </p:sp>
    </p:spTree>
    <p:extLst>
      <p:ext uri="{BB962C8B-B14F-4D97-AF65-F5344CB8AC3E}">
        <p14:creationId xmlns:p14="http://schemas.microsoft.com/office/powerpoint/2010/main" val="419472070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13. What is a primary source?</a:t>
            </a:r>
          </a:p>
        </p:txBody>
      </p:sp>
      <p:pic>
        <p:nvPicPr>
          <p:cNvPr id="4" name="Content Placeholder 3" descr="Screen shot 2013-05-21 at 12.48.51 PM.png"/>
          <p:cNvPicPr>
            <a:picLocks noGrp="1" noChangeAspect="1"/>
          </p:cNvPicPr>
          <p:nvPr>
            <p:ph idx="1"/>
          </p:nvPr>
        </p:nvPicPr>
        <p:blipFill>
          <a:blip r:embed="rId2">
            <a:extLst>
              <a:ext uri="{28A0092B-C50C-407E-A947-70E740481C1C}">
                <a14:useLocalDpi xmlns:a14="http://schemas.microsoft.com/office/drawing/2010/main" val="0"/>
              </a:ext>
            </a:extLst>
          </a:blip>
          <a:srcRect t="3780" b="3780"/>
          <a:stretch>
            <a:fillRect/>
          </a:stretch>
        </p:blipFill>
        <p:spPr/>
      </p:pic>
    </p:spTree>
    <p:extLst>
      <p:ext uri="{BB962C8B-B14F-4D97-AF65-F5344CB8AC3E}">
        <p14:creationId xmlns:p14="http://schemas.microsoft.com/office/powerpoint/2010/main" val="145270063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dirty="0"/>
              <a:t>14. If you are researching the colonization of the Republic of Congo, which of the following are good strategies for finding credible and relevant primary sources related to that topic? </a:t>
            </a:r>
          </a:p>
        </p:txBody>
      </p:sp>
      <p:pic>
        <p:nvPicPr>
          <p:cNvPr id="4" name="Content Placeholder 3" descr="Screen shot 2013-05-21 at 12.49.54 PM.png"/>
          <p:cNvPicPr>
            <a:picLocks noGrp="1" noChangeAspect="1"/>
          </p:cNvPicPr>
          <p:nvPr>
            <p:ph idx="1"/>
          </p:nvPr>
        </p:nvPicPr>
        <p:blipFill>
          <a:blip r:embed="rId2">
            <a:extLst>
              <a:ext uri="{28A0092B-C50C-407E-A947-70E740481C1C}">
                <a14:useLocalDpi xmlns:a14="http://schemas.microsoft.com/office/drawing/2010/main" val="0"/>
              </a:ext>
            </a:extLst>
          </a:blip>
          <a:srcRect t="3446" b="3446"/>
          <a:stretch>
            <a:fillRect/>
          </a:stretch>
        </p:blipFill>
        <p:spPr/>
      </p:pic>
    </p:spTree>
    <p:extLst>
      <p:ext uri="{BB962C8B-B14F-4D97-AF65-F5344CB8AC3E}">
        <p14:creationId xmlns:p14="http://schemas.microsoft.com/office/powerpoint/2010/main" val="260119252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Source/Information Selection Strategies</a:t>
            </a:r>
            <a:endParaRPr lang="en-US" dirty="0"/>
          </a:p>
        </p:txBody>
      </p:sp>
      <p:sp>
        <p:nvSpPr>
          <p:cNvPr id="5" name="Subtitle 4"/>
          <p:cNvSpPr>
            <a:spLocks noGrp="1"/>
          </p:cNvSpPr>
          <p:nvPr>
            <p:ph type="subTitle" idx="1"/>
          </p:nvPr>
        </p:nvSpPr>
        <p:spPr/>
        <p:txBody>
          <a:bodyPr/>
          <a:lstStyle/>
          <a:p>
            <a:endParaRPr lang="en-US"/>
          </a:p>
        </p:txBody>
      </p:sp>
    </p:spTree>
    <p:extLst>
      <p:ext uri="{BB962C8B-B14F-4D97-AF65-F5344CB8AC3E}">
        <p14:creationId xmlns:p14="http://schemas.microsoft.com/office/powerpoint/2010/main" val="40560517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Administering the Proficiency</a:t>
            </a:r>
            <a:endParaRPr lang="en-US" dirty="0"/>
          </a:p>
        </p:txBody>
      </p:sp>
      <p:sp>
        <p:nvSpPr>
          <p:cNvPr id="3" name="Content Placeholder 2"/>
          <p:cNvSpPr>
            <a:spLocks noGrp="1"/>
          </p:cNvSpPr>
          <p:nvPr>
            <p:ph idx="1"/>
          </p:nvPr>
        </p:nvSpPr>
        <p:spPr/>
        <p:txBody>
          <a:bodyPr/>
          <a:lstStyle/>
          <a:p>
            <a:r>
              <a:rPr lang="en-US" dirty="0" smtClean="0"/>
              <a:t>250 out of 278 10</a:t>
            </a:r>
            <a:r>
              <a:rPr lang="en-US" baseline="30000" dirty="0" smtClean="0"/>
              <a:t>th</a:t>
            </a:r>
            <a:r>
              <a:rPr lang="en-US" dirty="0" smtClean="0"/>
              <a:t> Grade Students</a:t>
            </a:r>
          </a:p>
          <a:p>
            <a:r>
              <a:rPr lang="en-US" dirty="0" smtClean="0"/>
              <a:t>Taken in April 2013 in 10</a:t>
            </a:r>
            <a:r>
              <a:rPr lang="en-US" baseline="30000" dirty="0" smtClean="0"/>
              <a:t>th</a:t>
            </a:r>
            <a:r>
              <a:rPr lang="en-US" dirty="0" smtClean="0"/>
              <a:t> grade </a:t>
            </a:r>
            <a:r>
              <a:rPr lang="en-US" smtClean="0"/>
              <a:t>guidance seminars</a:t>
            </a:r>
            <a:endParaRPr lang="en-US" dirty="0" smtClean="0"/>
          </a:p>
          <a:p>
            <a:r>
              <a:rPr lang="en-US" dirty="0" smtClean="0"/>
              <a:t>Average time to complete 15-20 minutes.</a:t>
            </a:r>
          </a:p>
          <a:p>
            <a:r>
              <a:rPr lang="en-US" dirty="0" smtClean="0"/>
              <a:t>Average number of students who skipped questions: 2.6</a:t>
            </a:r>
          </a:p>
          <a:p>
            <a:r>
              <a:rPr lang="en-US" dirty="0" smtClean="0"/>
              <a:t>Proficiency in Survey Monkey</a:t>
            </a:r>
          </a:p>
          <a:p>
            <a:endParaRPr lang="en-US" dirty="0" smtClean="0"/>
          </a:p>
          <a:p>
            <a:endParaRPr lang="en-US" dirty="0" smtClean="0"/>
          </a:p>
          <a:p>
            <a:endParaRPr lang="en-US" dirty="0"/>
          </a:p>
          <a:p>
            <a:endParaRPr lang="en-US" dirty="0" smtClean="0"/>
          </a:p>
        </p:txBody>
      </p:sp>
    </p:spTree>
    <p:extLst>
      <p:ext uri="{BB962C8B-B14F-4D97-AF65-F5344CB8AC3E}">
        <p14:creationId xmlns:p14="http://schemas.microsoft.com/office/powerpoint/2010/main" val="377580189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15. When have you found Wikipedia to be useful?</a:t>
            </a:r>
            <a:br>
              <a:rPr lang="en-US" dirty="0"/>
            </a:br>
            <a:endParaRPr lang="en-US" dirty="0"/>
          </a:p>
        </p:txBody>
      </p:sp>
      <p:pic>
        <p:nvPicPr>
          <p:cNvPr id="4" name="Content Placeholder 3" descr="Screen shot 2013-05-21 at 12.51.56 PM.png"/>
          <p:cNvPicPr>
            <a:picLocks noGrp="1" noChangeAspect="1"/>
          </p:cNvPicPr>
          <p:nvPr>
            <p:ph idx="1"/>
          </p:nvPr>
        </p:nvPicPr>
        <p:blipFill>
          <a:blip r:embed="rId2">
            <a:extLst>
              <a:ext uri="{28A0092B-C50C-407E-A947-70E740481C1C}">
                <a14:useLocalDpi xmlns:a14="http://schemas.microsoft.com/office/drawing/2010/main" val="0"/>
              </a:ext>
            </a:extLst>
          </a:blip>
          <a:srcRect l="467" r="467"/>
          <a:stretch>
            <a:fillRect/>
          </a:stretch>
        </p:blipFill>
        <p:spPr/>
      </p:pic>
    </p:spTree>
    <p:extLst>
      <p:ext uri="{BB962C8B-B14F-4D97-AF65-F5344CB8AC3E}">
        <p14:creationId xmlns:p14="http://schemas.microsoft.com/office/powerpoint/2010/main" val="12450902"/>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25. Your teacher has asked you to make a list of important keywords that relate to your topic, the Cuban Missile Crisis, and to bring this list to class in the library the next day. Which of the following resources would help you quickly create a good list of terms to start your research?</a:t>
            </a:r>
          </a:p>
        </p:txBody>
      </p:sp>
      <p:pic>
        <p:nvPicPr>
          <p:cNvPr id="4" name="Content Placeholder 3" descr="Screen shot 2013-05-21 at 1.07.36 PM.png"/>
          <p:cNvPicPr>
            <a:picLocks noGrp="1" noChangeAspect="1"/>
          </p:cNvPicPr>
          <p:nvPr>
            <p:ph idx="1"/>
          </p:nvPr>
        </p:nvPicPr>
        <p:blipFill>
          <a:blip r:embed="rId2">
            <a:extLst>
              <a:ext uri="{28A0092B-C50C-407E-A947-70E740481C1C}">
                <a14:useLocalDpi xmlns:a14="http://schemas.microsoft.com/office/drawing/2010/main" val="0"/>
              </a:ext>
            </a:extLst>
          </a:blip>
          <a:srcRect t="11909" b="11909"/>
          <a:stretch>
            <a:fillRect/>
          </a:stretch>
        </p:blipFill>
        <p:spPr>
          <a:xfrm>
            <a:off x="1463675" y="2305050"/>
            <a:ext cx="6196013" cy="3417888"/>
          </a:xfrm>
        </p:spPr>
      </p:pic>
    </p:spTree>
    <p:extLst>
      <p:ext uri="{BB962C8B-B14F-4D97-AF65-F5344CB8AC3E}">
        <p14:creationId xmlns:p14="http://schemas.microsoft.com/office/powerpoint/2010/main" val="379219410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200" dirty="0"/>
              <a:t/>
            </a:r>
            <a:br>
              <a:rPr lang="en-US" sz="2200" dirty="0"/>
            </a:br>
            <a:r>
              <a:rPr lang="en-US" sz="2200" dirty="0"/>
              <a:t>24. You are searching for current scholarly information for a science research project. Which search strategy best guarantees that you will find scholarly resources that are not too difficult to read? </a:t>
            </a:r>
            <a:br>
              <a:rPr lang="en-US" sz="2200" dirty="0"/>
            </a:br>
            <a:endParaRPr lang="en-US" sz="2200" dirty="0"/>
          </a:p>
        </p:txBody>
      </p:sp>
      <p:pic>
        <p:nvPicPr>
          <p:cNvPr id="4" name="Content Placeholder 3" descr="Screen shot 2013-05-21 at 1.06.09 PM.png"/>
          <p:cNvPicPr>
            <a:picLocks noGrp="1" noChangeAspect="1"/>
          </p:cNvPicPr>
          <p:nvPr>
            <p:ph idx="1"/>
          </p:nvPr>
        </p:nvPicPr>
        <p:blipFill>
          <a:blip r:embed="rId2">
            <a:extLst>
              <a:ext uri="{28A0092B-C50C-407E-A947-70E740481C1C}">
                <a14:useLocalDpi xmlns:a14="http://schemas.microsoft.com/office/drawing/2010/main" val="0"/>
              </a:ext>
            </a:extLst>
          </a:blip>
          <a:srcRect t="3342" b="3342"/>
          <a:stretch>
            <a:fillRect/>
          </a:stretch>
        </p:blipFill>
        <p:spPr/>
      </p:pic>
    </p:spTree>
    <p:extLst>
      <p:ext uri="{BB962C8B-B14F-4D97-AF65-F5344CB8AC3E}">
        <p14:creationId xmlns:p14="http://schemas.microsoft.com/office/powerpoint/2010/main" val="1512365045"/>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2"/>
            <a:ext cx="6965245" cy="1605187"/>
          </a:xfrm>
        </p:spPr>
        <p:txBody>
          <a:bodyPr>
            <a:noAutofit/>
          </a:bodyPr>
          <a:lstStyle/>
          <a:p>
            <a:pPr algn="l"/>
            <a:r>
              <a:rPr lang="en-US" sz="1800" dirty="0"/>
              <a:t/>
            </a:r>
            <a:br>
              <a:rPr lang="en-US" sz="1800" dirty="0"/>
            </a:br>
            <a:r>
              <a:rPr lang="en-US" sz="1800" dirty="0"/>
              <a:t>22. When information appears in several sources and most people know the information, it is considered common knowledge. You do not need to cite common knowledge used in a research paper. From the list of information examples below, choose the one that is NOT considered common knowledge.</a:t>
            </a:r>
            <a:br>
              <a:rPr lang="en-US" sz="1800" dirty="0"/>
            </a:br>
            <a:endParaRPr lang="en-US" sz="1800" dirty="0"/>
          </a:p>
        </p:txBody>
      </p:sp>
      <p:pic>
        <p:nvPicPr>
          <p:cNvPr id="4" name="Content Placeholder 3" descr="Screen shot 2013-05-21 at 1.02.16 PM.png"/>
          <p:cNvPicPr>
            <a:picLocks noGrp="1" noChangeAspect="1"/>
          </p:cNvPicPr>
          <p:nvPr>
            <p:ph idx="1"/>
          </p:nvPr>
        </p:nvPicPr>
        <p:blipFill>
          <a:blip r:embed="rId2">
            <a:extLst>
              <a:ext uri="{28A0092B-C50C-407E-A947-70E740481C1C}">
                <a14:useLocalDpi xmlns:a14="http://schemas.microsoft.com/office/drawing/2010/main" val="0"/>
              </a:ext>
            </a:extLst>
          </a:blip>
          <a:srcRect t="13855" b="13855"/>
          <a:stretch>
            <a:fillRect/>
          </a:stretch>
        </p:blipFill>
        <p:spPr>
          <a:xfrm>
            <a:off x="1463675" y="2422525"/>
            <a:ext cx="6196013" cy="3300413"/>
          </a:xfrm>
        </p:spPr>
      </p:pic>
    </p:spTree>
    <p:extLst>
      <p:ext uri="{BB962C8B-B14F-4D97-AF65-F5344CB8AC3E}">
        <p14:creationId xmlns:p14="http://schemas.microsoft.com/office/powerpoint/2010/main" val="383466762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16. Check all the TRUE statements: </a:t>
            </a:r>
          </a:p>
        </p:txBody>
      </p:sp>
      <p:pic>
        <p:nvPicPr>
          <p:cNvPr id="4" name="Content Placeholder 3" descr="Screen shot 2013-05-21 at 12.55.27 PM.png"/>
          <p:cNvPicPr>
            <a:picLocks noGrp="1" noChangeAspect="1"/>
          </p:cNvPicPr>
          <p:nvPr>
            <p:ph idx="1"/>
          </p:nvPr>
        </p:nvPicPr>
        <p:blipFill>
          <a:blip r:embed="rId2">
            <a:extLst>
              <a:ext uri="{28A0092B-C50C-407E-A947-70E740481C1C}">
                <a14:useLocalDpi xmlns:a14="http://schemas.microsoft.com/office/drawing/2010/main" val="0"/>
              </a:ext>
            </a:extLst>
          </a:blip>
          <a:srcRect t="9423" b="9423"/>
          <a:stretch>
            <a:fillRect/>
          </a:stretch>
        </p:blipFill>
        <p:spPr/>
      </p:pic>
    </p:spTree>
    <p:extLst>
      <p:ext uri="{BB962C8B-B14F-4D97-AF65-F5344CB8AC3E}">
        <p14:creationId xmlns:p14="http://schemas.microsoft.com/office/powerpoint/2010/main" val="53504669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18. To check to make sure a quotation you read on a website is correct you need to find a second source confirming its accuracy. Which of the following sources would be the best choice for confirming the accuracy? </a:t>
            </a:r>
          </a:p>
        </p:txBody>
      </p:sp>
      <p:pic>
        <p:nvPicPr>
          <p:cNvPr id="4" name="Content Placeholder 3" descr="Screen shot 2013-05-21 at 12.57.56 PM.png"/>
          <p:cNvPicPr>
            <a:picLocks noGrp="1" noChangeAspect="1"/>
          </p:cNvPicPr>
          <p:nvPr>
            <p:ph idx="1"/>
          </p:nvPr>
        </p:nvPicPr>
        <p:blipFill>
          <a:blip r:embed="rId2">
            <a:extLst>
              <a:ext uri="{28A0092B-C50C-407E-A947-70E740481C1C}">
                <a14:useLocalDpi xmlns:a14="http://schemas.microsoft.com/office/drawing/2010/main" val="0"/>
              </a:ext>
            </a:extLst>
          </a:blip>
          <a:srcRect t="2786" b="2786"/>
          <a:stretch>
            <a:fillRect/>
          </a:stretch>
        </p:blipFill>
        <p:spPr/>
      </p:pic>
    </p:spTree>
    <p:extLst>
      <p:ext uri="{BB962C8B-B14F-4D97-AF65-F5344CB8AC3E}">
        <p14:creationId xmlns:p14="http://schemas.microsoft.com/office/powerpoint/2010/main" val="3544300389"/>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Copyright/Intellectual Property</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053177013"/>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Copyright/Intellectual Property: Discoveries</a:t>
            </a:r>
            <a:endParaRPr lang="en-US" dirty="0"/>
          </a:p>
        </p:txBody>
      </p:sp>
      <p:sp>
        <p:nvSpPr>
          <p:cNvPr id="3" name="Content Placeholder 2"/>
          <p:cNvSpPr>
            <a:spLocks noGrp="1"/>
          </p:cNvSpPr>
          <p:nvPr>
            <p:ph idx="1"/>
          </p:nvPr>
        </p:nvSpPr>
        <p:spPr/>
        <p:txBody>
          <a:bodyPr/>
          <a:lstStyle/>
          <a:p>
            <a:r>
              <a:rPr lang="en-US" dirty="0" smtClean="0"/>
              <a:t>Students are confused by copyright laws.</a:t>
            </a:r>
          </a:p>
          <a:p>
            <a:r>
              <a:rPr lang="en-US" dirty="0" smtClean="0"/>
              <a:t>Students are unclear about what </a:t>
            </a:r>
            <a:r>
              <a:rPr lang="en-US" dirty="0" smtClean="0"/>
              <a:t>constitutes </a:t>
            </a:r>
            <a:r>
              <a:rPr lang="en-US" dirty="0" smtClean="0"/>
              <a:t>intellectual property.</a:t>
            </a:r>
          </a:p>
          <a:p>
            <a:r>
              <a:rPr lang="en-US" dirty="0" smtClean="0"/>
              <a:t>Majority of students understand they give up privacy rights on Facebook and that privacy settings are important to set.</a:t>
            </a:r>
            <a:endParaRPr lang="en-US" dirty="0"/>
          </a:p>
        </p:txBody>
      </p:sp>
    </p:spTree>
    <p:extLst>
      <p:ext uri="{BB962C8B-B14F-4D97-AF65-F5344CB8AC3E}">
        <p14:creationId xmlns:p14="http://schemas.microsoft.com/office/powerpoint/2010/main" val="243453800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21. Intellectual property is: Select one.</a:t>
            </a:r>
          </a:p>
        </p:txBody>
      </p:sp>
      <p:pic>
        <p:nvPicPr>
          <p:cNvPr id="4" name="Content Placeholder 3" descr="Screen shot 2013-05-21 at 1.01.03 PM.png"/>
          <p:cNvPicPr>
            <a:picLocks noGrp="1" noChangeAspect="1"/>
          </p:cNvPicPr>
          <p:nvPr>
            <p:ph idx="1"/>
          </p:nvPr>
        </p:nvPicPr>
        <p:blipFill>
          <a:blip r:embed="rId2">
            <a:extLst>
              <a:ext uri="{28A0092B-C50C-407E-A947-70E740481C1C}">
                <a14:useLocalDpi xmlns:a14="http://schemas.microsoft.com/office/drawing/2010/main" val="0"/>
              </a:ext>
            </a:extLst>
          </a:blip>
          <a:srcRect t="-9063" b="-9063"/>
          <a:stretch>
            <a:fillRect/>
          </a:stretch>
        </p:blipFill>
        <p:spPr/>
      </p:pic>
    </p:spTree>
    <p:extLst>
      <p:ext uri="{BB962C8B-B14F-4D97-AF65-F5344CB8AC3E}">
        <p14:creationId xmlns:p14="http://schemas.microsoft.com/office/powerpoint/2010/main" val="158621710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dirty="0"/>
              <a:t>23. You are producing a program at your school television station. The program covers student participation in a “Decades Day” project and will be posted on your school’s website. It would be nice to use music from the different decades, but how much of an artist’s recording can you use as background music?</a:t>
            </a:r>
          </a:p>
        </p:txBody>
      </p:sp>
      <p:pic>
        <p:nvPicPr>
          <p:cNvPr id="4" name="Content Placeholder 3" descr="Screen shot 2013-05-21 at 1.04.43 PM.png"/>
          <p:cNvPicPr>
            <a:picLocks noGrp="1" noChangeAspect="1"/>
          </p:cNvPicPr>
          <p:nvPr>
            <p:ph idx="1"/>
          </p:nvPr>
        </p:nvPicPr>
        <p:blipFill>
          <a:blip r:embed="rId2">
            <a:extLst>
              <a:ext uri="{28A0092B-C50C-407E-A947-70E740481C1C}">
                <a14:useLocalDpi xmlns:a14="http://schemas.microsoft.com/office/drawing/2010/main" val="0"/>
              </a:ext>
            </a:extLst>
          </a:blip>
          <a:srcRect t="12094" b="12094"/>
          <a:stretch>
            <a:fillRect/>
          </a:stretch>
        </p:blipFill>
        <p:spPr>
          <a:xfrm>
            <a:off x="1463675" y="2325688"/>
            <a:ext cx="6196013" cy="3397250"/>
          </a:xfrm>
        </p:spPr>
      </p:pic>
    </p:spTree>
    <p:extLst>
      <p:ext uri="{BB962C8B-B14F-4D97-AF65-F5344CB8AC3E}">
        <p14:creationId xmlns:p14="http://schemas.microsoft.com/office/powerpoint/2010/main" val="99978745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Research</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269370466"/>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Opportunities and Next Steps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Develop skills of generating questions during initial stages of research (Research model?).</a:t>
            </a:r>
          </a:p>
          <a:p>
            <a:r>
              <a:rPr lang="en-US" dirty="0" smtClean="0"/>
              <a:t>Teach all students advanced search techniques.</a:t>
            </a:r>
          </a:p>
          <a:p>
            <a:r>
              <a:rPr lang="en-US" dirty="0" smtClean="0"/>
              <a:t>Work on best practices for locating and selecting primary sources.</a:t>
            </a:r>
          </a:p>
          <a:p>
            <a:r>
              <a:rPr lang="en-US" dirty="0" smtClean="0"/>
              <a:t>Focus on search strategies separately from selection strategies.</a:t>
            </a:r>
          </a:p>
          <a:p>
            <a:r>
              <a:rPr lang="en-US" dirty="0" smtClean="0"/>
              <a:t>Improve students’ understanding of copyright, intellectual property, and privacy.</a:t>
            </a:r>
          </a:p>
          <a:p>
            <a:r>
              <a:rPr lang="en-US" dirty="0" smtClean="0"/>
              <a:t>Evaluate effectiveness of questions and proficiency overall for measuring students’ skills.</a:t>
            </a:r>
          </a:p>
          <a:p>
            <a:r>
              <a:rPr lang="en-US" dirty="0" smtClean="0"/>
              <a:t>Identify students who might need extra help in 11</a:t>
            </a:r>
            <a:r>
              <a:rPr lang="en-US" baseline="30000" dirty="0" smtClean="0"/>
              <a:t>th</a:t>
            </a:r>
            <a:r>
              <a:rPr lang="en-US" dirty="0" smtClean="0"/>
              <a:t> grade.</a:t>
            </a:r>
            <a:endParaRPr lang="en-US" dirty="0"/>
          </a:p>
        </p:txBody>
      </p:sp>
    </p:spTree>
    <p:extLst>
      <p:ext uri="{BB962C8B-B14F-4D97-AF65-F5344CB8AC3E}">
        <p14:creationId xmlns:p14="http://schemas.microsoft.com/office/powerpoint/2010/main" val="203971636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 Discoveries</a:t>
            </a:r>
            <a:endParaRPr lang="en-US" dirty="0"/>
          </a:p>
        </p:txBody>
      </p:sp>
      <p:sp>
        <p:nvSpPr>
          <p:cNvPr id="3" name="Content Placeholder 2"/>
          <p:cNvSpPr>
            <a:spLocks noGrp="1"/>
          </p:cNvSpPr>
          <p:nvPr>
            <p:ph idx="1"/>
          </p:nvPr>
        </p:nvSpPr>
        <p:spPr/>
        <p:txBody>
          <a:bodyPr>
            <a:normAutofit lnSpcReduction="10000"/>
          </a:bodyPr>
          <a:lstStyle/>
          <a:p>
            <a:r>
              <a:rPr lang="en-US" dirty="0" smtClean="0"/>
              <a:t>Students are familiar with library resources and use databases and </a:t>
            </a:r>
            <a:r>
              <a:rPr lang="en-US" dirty="0" err="1" smtClean="0"/>
              <a:t>ebooks</a:t>
            </a:r>
            <a:r>
              <a:rPr lang="en-US" dirty="0"/>
              <a:t> </a:t>
            </a:r>
            <a:r>
              <a:rPr lang="en-US" dirty="0" smtClean="0"/>
              <a:t>for different purposes.</a:t>
            </a:r>
          </a:p>
          <a:p>
            <a:r>
              <a:rPr lang="en-US" dirty="0" smtClean="0"/>
              <a:t>Students rely extensively on Wikipedia.</a:t>
            </a:r>
          </a:p>
          <a:p>
            <a:r>
              <a:rPr lang="en-US" dirty="0" smtClean="0"/>
              <a:t>Student generated questions ranged from simple to sufficiently complex.</a:t>
            </a:r>
          </a:p>
          <a:p>
            <a:r>
              <a:rPr lang="en-US" dirty="0" smtClean="0"/>
              <a:t>Students learn to use a range of resources.</a:t>
            </a:r>
          </a:p>
          <a:p>
            <a:r>
              <a:rPr lang="en-US" dirty="0" smtClean="0"/>
              <a:t>eBooks and Databases for keywords, breaking down topics, and subtopics</a:t>
            </a:r>
            <a:r>
              <a:rPr lang="en-US" dirty="0"/>
              <a:t>.</a:t>
            </a:r>
            <a:endParaRPr lang="en-US" dirty="0" smtClean="0"/>
          </a:p>
          <a:p>
            <a:pPr lvl="1"/>
            <a:endParaRPr lang="en-US" dirty="0"/>
          </a:p>
        </p:txBody>
      </p:sp>
    </p:spTree>
    <p:extLst>
      <p:ext uri="{BB962C8B-B14F-4D97-AF65-F5344CB8AC3E}">
        <p14:creationId xmlns:p14="http://schemas.microsoft.com/office/powerpoint/2010/main" val="238446613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Diabetes Questions	</a:t>
            </a:r>
            <a:endParaRPr lang="en-US" dirty="0"/>
          </a:p>
        </p:txBody>
      </p:sp>
      <p:sp>
        <p:nvSpPr>
          <p:cNvPr id="3" name="Content Placeholder 2"/>
          <p:cNvSpPr>
            <a:spLocks noGrp="1"/>
          </p:cNvSpPr>
          <p:nvPr>
            <p:ph idx="1"/>
          </p:nvPr>
        </p:nvSpPr>
        <p:spPr/>
        <p:txBody>
          <a:bodyPr/>
          <a:lstStyle/>
          <a:p>
            <a:r>
              <a:rPr lang="en-US" dirty="0" smtClean="0"/>
              <a:t>Simple/fact finding</a:t>
            </a:r>
          </a:p>
          <a:p>
            <a:pPr marL="0" indent="0">
              <a:buNone/>
            </a:pPr>
            <a:r>
              <a:rPr lang="en-US" dirty="0" smtClean="0"/>
              <a:t>“What is diabetes? How do you get diabetes?”</a:t>
            </a:r>
          </a:p>
          <a:p>
            <a:pPr marL="0" indent="0">
              <a:buNone/>
            </a:pPr>
            <a:endParaRPr lang="en-US" dirty="0"/>
          </a:p>
          <a:p>
            <a:r>
              <a:rPr lang="en-US" dirty="0" smtClean="0"/>
              <a:t>More complex</a:t>
            </a:r>
          </a:p>
          <a:p>
            <a:pPr marL="0" indent="0">
              <a:buNone/>
            </a:pPr>
            <a:r>
              <a:rPr lang="en-US" dirty="0" smtClean="0"/>
              <a:t>“Am I going to focus on prevention, life with diabetes, or the science behind diabetes? Am I going to focus on diabetes in America or around the world?”</a:t>
            </a:r>
            <a:endParaRPr lang="en-US" dirty="0"/>
          </a:p>
        </p:txBody>
      </p:sp>
    </p:spTree>
    <p:extLst>
      <p:ext uri="{BB962C8B-B14F-4D97-AF65-F5344CB8AC3E}">
        <p14:creationId xmlns:p14="http://schemas.microsoft.com/office/powerpoint/2010/main" val="31702336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Interpreting Information</a:t>
            </a:r>
            <a:endParaRPr lang="en-US" dirty="0"/>
          </a:p>
        </p:txBody>
      </p:sp>
      <p:sp>
        <p:nvSpPr>
          <p:cNvPr id="3" name="Content Placeholder 2"/>
          <p:cNvSpPr>
            <a:spLocks noGrp="1"/>
          </p:cNvSpPr>
          <p:nvPr>
            <p:ph idx="1"/>
          </p:nvPr>
        </p:nvSpPr>
        <p:spPr/>
        <p:txBody>
          <a:bodyPr/>
          <a:lstStyle/>
          <a:p>
            <a:r>
              <a:rPr lang="en-US" dirty="0" smtClean="0"/>
              <a:t>Half of the students understood common knowledge.</a:t>
            </a:r>
          </a:p>
          <a:p>
            <a:r>
              <a:rPr lang="en-US" dirty="0" smtClean="0"/>
              <a:t>Most students understood what it means to paraphrase.</a:t>
            </a:r>
          </a:p>
          <a:p>
            <a:r>
              <a:rPr lang="en-US" dirty="0" smtClean="0"/>
              <a:t>Broad, narrow or just right research questions and thesis statements are hard for many students.</a:t>
            </a:r>
            <a:endParaRPr lang="en-US" dirty="0"/>
          </a:p>
        </p:txBody>
      </p:sp>
    </p:spTree>
    <p:extLst>
      <p:ext uri="{BB962C8B-B14F-4D97-AF65-F5344CB8AC3E}">
        <p14:creationId xmlns:p14="http://schemas.microsoft.com/office/powerpoint/2010/main" val="225532973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2. When given a topic to </a:t>
            </a:r>
            <a:r>
              <a:rPr lang="en-US" sz="3200" dirty="0" smtClean="0"/>
              <a:t>research</a:t>
            </a:r>
            <a:r>
              <a:rPr lang="en-US" sz="3200" dirty="0"/>
              <a:t> </a:t>
            </a:r>
            <a:r>
              <a:rPr lang="en-US" sz="3200" dirty="0" smtClean="0"/>
              <a:t>the </a:t>
            </a:r>
            <a:r>
              <a:rPr lang="en-US" sz="3200" dirty="0"/>
              <a:t>first thing you need to do </a:t>
            </a:r>
            <a:r>
              <a:rPr lang="en-US" sz="3200" dirty="0" smtClean="0"/>
              <a:t>is</a:t>
            </a:r>
            <a:r>
              <a:rPr lang="en-US" sz="3200" dirty="0"/>
              <a:t>:</a:t>
            </a:r>
          </a:p>
        </p:txBody>
      </p:sp>
      <p:pic>
        <p:nvPicPr>
          <p:cNvPr id="4" name="Content Placeholder 3" descr="Screen shot 2013-05-21 at 11.42.14 AM.png"/>
          <p:cNvPicPr>
            <a:picLocks noGrp="1" noChangeAspect="1"/>
          </p:cNvPicPr>
          <p:nvPr>
            <p:ph idx="1"/>
          </p:nvPr>
        </p:nvPicPr>
        <p:blipFill>
          <a:blip r:embed="rId2">
            <a:extLst>
              <a:ext uri="{28A0092B-C50C-407E-A947-70E740481C1C}">
                <a14:useLocalDpi xmlns:a14="http://schemas.microsoft.com/office/drawing/2010/main" val="0"/>
              </a:ext>
            </a:extLst>
          </a:blip>
          <a:srcRect t="8628" b="8628"/>
          <a:stretch>
            <a:fillRect/>
          </a:stretch>
        </p:blipFill>
        <p:spPr>
          <a:xfrm>
            <a:off x="1463675" y="2119313"/>
            <a:ext cx="6196013" cy="3603625"/>
          </a:xfrm>
        </p:spPr>
      </p:pic>
    </p:spTree>
    <p:extLst>
      <p:ext uri="{BB962C8B-B14F-4D97-AF65-F5344CB8AC3E}">
        <p14:creationId xmlns:p14="http://schemas.microsoft.com/office/powerpoint/2010/main" val="30333322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t>6. When given a broad topic to research, the strategies you have used to begin narrowing down your topic are: </a:t>
            </a:r>
          </a:p>
        </p:txBody>
      </p:sp>
      <p:pic>
        <p:nvPicPr>
          <p:cNvPr id="4" name="Content Placeholder 3" descr="Screen shot 2013-05-21 at 12.26.52 PM.png"/>
          <p:cNvPicPr>
            <a:picLocks noGrp="1" noChangeAspect="1"/>
          </p:cNvPicPr>
          <p:nvPr>
            <p:ph idx="1"/>
          </p:nvPr>
        </p:nvPicPr>
        <p:blipFill>
          <a:blip r:embed="rId2">
            <a:extLst>
              <a:ext uri="{28A0092B-C50C-407E-A947-70E740481C1C}">
                <a14:useLocalDpi xmlns:a14="http://schemas.microsoft.com/office/drawing/2010/main" val="0"/>
              </a:ext>
            </a:extLst>
          </a:blip>
          <a:srcRect t="6105" b="6105"/>
          <a:stretch>
            <a:fillRect/>
          </a:stretch>
        </p:blipFill>
        <p:spPr/>
      </p:pic>
    </p:spTree>
    <p:extLst>
      <p:ext uri="{BB962C8B-B14F-4D97-AF65-F5344CB8AC3E}">
        <p14:creationId xmlns:p14="http://schemas.microsoft.com/office/powerpoint/2010/main" val="471393467"/>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Pushpin.thmx</Template>
  <TotalTime>1593</TotalTime>
  <Words>1030</Words>
  <Application>Microsoft Macintosh PowerPoint</Application>
  <PresentationFormat>On-screen Show (4:3)</PresentationFormat>
  <Paragraphs>91</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Pushpin</vt:lpstr>
      <vt:lpstr>Library &amp; Research Skills Proficiency: 1oth Grade</vt:lpstr>
      <vt:lpstr>Goals of Proficiency</vt:lpstr>
      <vt:lpstr>Administering the Proficiency</vt:lpstr>
      <vt:lpstr>Research</vt:lpstr>
      <vt:lpstr>Research: Discoveries</vt:lpstr>
      <vt:lpstr>Diabetes Questions </vt:lpstr>
      <vt:lpstr>Interpreting Information</vt:lpstr>
      <vt:lpstr>2. When given a topic to research the first thing you need to do is:</vt:lpstr>
      <vt:lpstr>6. When given a broad topic to research, the strategies you have used to begin narrowing down your topic are: </vt:lpstr>
      <vt:lpstr>8. Taking everything you know about the culture of Islam into consideration, what resource would you use to begin your research if you were looking for factual information on the religious and political history of the culture.</vt:lpstr>
      <vt:lpstr>9. If you are assigned to write a persuasive paper on the merits of the European Union, a topic with which you are unfamiliar, which of the following is the best starting point for basic background information?</vt:lpstr>
      <vt:lpstr>17. What does it mean to paraphrase? </vt:lpstr>
      <vt:lpstr> Fiction</vt:lpstr>
      <vt:lpstr>Finding Material in the Library</vt:lpstr>
      <vt:lpstr>3. How did you select which author to read for author thesis this year? Check all that apply</vt:lpstr>
      <vt:lpstr>26. If you are searching for novels by Sherman Alexie, which title and call number indicate a work that might be a novel? Select one. </vt:lpstr>
      <vt:lpstr>Search</vt:lpstr>
      <vt:lpstr>Search: Discoveries</vt:lpstr>
      <vt:lpstr>5. Which of the following is a strategy you have used to narrow your results on a Google search?</vt:lpstr>
      <vt:lpstr>11. Check all the ways you would limit search results to college or university websites using a search engine?</vt:lpstr>
      <vt:lpstr> Bias</vt:lpstr>
      <vt:lpstr>Bias: Discoveries</vt:lpstr>
      <vt:lpstr>10. If you are exploring the effect of the travel and tourism industry on pollution in Alaska, what unbiased source would you start with? </vt:lpstr>
      <vt:lpstr>12. When someone is presenting a biased opinion, they are:</vt:lpstr>
      <vt:lpstr>Primary Sources</vt:lpstr>
      <vt:lpstr>Primary Sources: Discoveries</vt:lpstr>
      <vt:lpstr>13. What is a primary source?</vt:lpstr>
      <vt:lpstr>14. If you are researching the colonization of the Republic of Congo, which of the following are good strategies for finding credible and relevant primary sources related to that topic? </vt:lpstr>
      <vt:lpstr>Source/Information Selection Strategies</vt:lpstr>
      <vt:lpstr> 15. When have you found Wikipedia to be useful? </vt:lpstr>
      <vt:lpstr>25. Your teacher has asked you to make a list of important keywords that relate to your topic, the Cuban Missile Crisis, and to bring this list to class in the library the next day. Which of the following resources would help you quickly create a good list of terms to start your research?</vt:lpstr>
      <vt:lpstr> 24. You are searching for current scholarly information for a science research project. Which search strategy best guarantees that you will find scholarly resources that are not too difficult to read?  </vt:lpstr>
      <vt:lpstr> 22. When information appears in several sources and most people know the information, it is considered common knowledge. You do not need to cite common knowledge used in a research paper. From the list of information examples below, choose the one that is NOT considered common knowledge. </vt:lpstr>
      <vt:lpstr>16. Check all the TRUE statements: </vt:lpstr>
      <vt:lpstr>18. To check to make sure a quotation you read on a website is correct you need to find a second source confirming its accuracy. Which of the following sources would be the best choice for confirming the accuracy? </vt:lpstr>
      <vt:lpstr>Copyright/Intellectual Property</vt:lpstr>
      <vt:lpstr>Copyright/Intellectual Property: Discoveries</vt:lpstr>
      <vt:lpstr>21. Intellectual property is: Select one.</vt:lpstr>
      <vt:lpstr>23. You are producing a program at your school television station. The program covers student participation in a “Decades Day” project and will be posted on your school’s website. It would be nice to use music from the different decades, but how much of an artist’s recording can you use as background music?</vt:lpstr>
      <vt:lpstr>Opportunities and Next Steps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Library &amp; Research Skills Proficieny: 1oth Grade</dc:title>
  <dc:creator>WPS</dc:creator>
  <cp:lastModifiedBy>WPS</cp:lastModifiedBy>
  <cp:revision>53</cp:revision>
  <dcterms:created xsi:type="dcterms:W3CDTF">2013-05-21T14:21:19Z</dcterms:created>
  <dcterms:modified xsi:type="dcterms:W3CDTF">2013-05-24T12:00:27Z</dcterms:modified>
</cp:coreProperties>
</file>